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 type="screen16x9"/>
  <p:notesSz cx="5143500" cy="9144000"/>
  <p:embeddedFontLst>
    <p:embeddedFont>
      <p:font typeface="OPPOSans-B" panose="02010601030101010101" pitchFamily="2" charset="-122"/>
      <p:regular r:id="rId9"/>
    </p:embeddedFont>
    <p:embeddedFont>
      <p:font typeface="OPPOSans-H" panose="02010601030101010101" pitchFamily="2" charset="-122"/>
      <p:regular r:id="rId10"/>
    </p:embeddedFont>
    <p:embeddedFont>
      <p:font typeface="OPPOSans-M" panose="02010601030101010101" pitchFamily="2" charset="-122"/>
      <p:regular r:id="rId11"/>
    </p:embeddedFont>
    <p:embeddedFont>
      <p:font typeface="OPPOSans-R" panose="02010601030101010101" pitchFamily="2" charset="-122"/>
      <p:regular r:id="rId1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  <Relationship Id="rId9" Target="fonts/font1.fntdata" Type="http://schemas.openxmlformats.org/officeDocument/2006/relationships/font"/>  <Relationship Id="rId10" Target="fonts/font2.fntdata" Type="http://schemas.openxmlformats.org/officeDocument/2006/relationships/font"/>  <Relationship Id="rId11" Target="fonts/font3.fntdata" Type="http://schemas.openxmlformats.org/officeDocument/2006/relationships/font"/>  <Relationship Id="rId12" Target="fonts/font4.fntdata" Type="http://schemas.openxmlformats.org/officeDocument/2006/relationships/font"/>  <Relationship Id="rId13" Target="presProps.xml" Type="http://schemas.openxmlformats.org/officeDocument/2006/relationships/presProps"/>  <Relationship Id="rId14" Target="viewProps.xml" Type="http://schemas.openxmlformats.org/officeDocument/2006/relationships/viewProps"/>  <Relationship Id="rId15" Target="theme/theme1.xml" Type="http://schemas.openxmlformats.org/officeDocument/2006/relationships/theme"/>  <Relationship Id="rId16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3" Type="http://schemas.openxmlformats.org/officeDocument/2006/relationships/image" Target="../media/image21.png"/><Relationship Id="rId104" Type="http://schemas.openxmlformats.org/officeDocument/2006/relationships/image" Target="../media/image22.png"/><Relationship Id="rId105" Type="http://schemas.openxmlformats.org/officeDocument/2006/relationships/image" Target="../media/image34.png"/><Relationship Id="rId106" Type="http://schemas.openxmlformats.org/officeDocument/2006/relationships/image" Target="../media/image14.png"/><Relationship Id="rId1011" Type="http://schemas.openxmlformats.org/officeDocument/2006/relationships/image" Target="../media/image23.png"/><Relationship Id="rId1012" Type="http://schemas.openxmlformats.org/officeDocument/2006/relationships/image" Target="../media/image24.png"/><Relationship Id="rId1013" Type="http://schemas.openxmlformats.org/officeDocument/2006/relationships/image" Target="../media/image25.png"/><Relationship Id="rId1014" Type="http://schemas.openxmlformats.org/officeDocument/2006/relationships/image" Target="../media/image26.png"/><Relationship Id="rId1017" Type="http://schemas.openxmlformats.org/officeDocument/2006/relationships/image" Target="../media/image26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6.png"/><Relationship Id="rId202" Type="http://schemas.openxmlformats.org/officeDocument/2006/relationships/image" Target="../media/image13.png"/><Relationship Id="rId203" Type="http://schemas.openxmlformats.org/officeDocument/2006/relationships/image" Target="../media/image8.png"/><Relationship Id="rId204" Type="http://schemas.openxmlformats.org/officeDocument/2006/relationships/image" Target="../media/image27.png"/><Relationship Id="rId205" Type="http://schemas.openxmlformats.org/officeDocument/2006/relationships/image" Target="../media/image36.png"/><Relationship Id="rId206" Type="http://schemas.openxmlformats.org/officeDocument/2006/relationships/image" Target="../media/image28.png"/><Relationship Id="rId208" Type="http://schemas.openxmlformats.org/officeDocument/2006/relationships/image" Target="../media/image11.png"/><Relationship Id="rId2011" Type="http://schemas.openxmlformats.org/officeDocument/2006/relationships/image" Target="../media/image12.png"/><Relationship Id="rId2013" Type="http://schemas.openxmlformats.org/officeDocument/2006/relationships/image" Target="../media/image4.png"/><Relationship Id="rId2016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6.png"/><Relationship Id="rId302" Type="http://schemas.openxmlformats.org/officeDocument/2006/relationships/image" Target="../media/image29.png"/><Relationship Id="rId303" Type="http://schemas.openxmlformats.org/officeDocument/2006/relationships/image" Target="../media/image13.png"/><Relationship Id="rId304" Type="http://schemas.openxmlformats.org/officeDocument/2006/relationships/image" Target="../media/image11.png"/><Relationship Id="rId307" Type="http://schemas.openxmlformats.org/officeDocument/2006/relationships/image" Target="../media/image12.png"/><Relationship Id="rId308" Type="http://schemas.openxmlformats.org/officeDocument/2006/relationships/image" Target="../media/image9.png"/><Relationship Id="rId309" Type="http://schemas.openxmlformats.org/officeDocument/2006/relationships/image" Target="../media/image37.png"/><Relationship Id="rId3010" Type="http://schemas.openxmlformats.org/officeDocument/2006/relationships/image" Target="../media/image28.png"/><Relationship Id="rId3013" Type="http://schemas.openxmlformats.org/officeDocument/2006/relationships/image" Target="../media/image4.png"/><Relationship Id="rId3016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6.png"/><Relationship Id="rId402" Type="http://schemas.openxmlformats.org/officeDocument/2006/relationships/image" Target="../media/image13.png"/><Relationship Id="rId404" Type="http://schemas.openxmlformats.org/officeDocument/2006/relationships/image" Target="../media/image11.png"/><Relationship Id="rId407" Type="http://schemas.openxmlformats.org/officeDocument/2006/relationships/image" Target="../media/image12.png"/><Relationship Id="rId4012" Type="http://schemas.openxmlformats.org/officeDocument/2006/relationships/image" Target="../media/image4.png"/><Relationship Id="rId4013" Type="http://schemas.openxmlformats.org/officeDocument/2006/relationships/image" Target="../media/image4.png"/><Relationship Id="rId4014" Type="http://schemas.openxmlformats.org/officeDocument/2006/relationships/image" Target="../media/image4.png"/><Relationship Id="rId4015" Type="http://schemas.openxmlformats.org/officeDocument/2006/relationships/image" Target="../media/image4.png"/><Relationship Id="rId4017" Type="http://schemas.openxmlformats.org/officeDocument/2006/relationships/image" Target="../media/image11.png"/><Relationship Id="rId4020" Type="http://schemas.openxmlformats.org/officeDocument/2006/relationships/image" Target="../media/image12.png"/><Relationship Id="rId4026" Type="http://schemas.openxmlformats.org/officeDocument/2006/relationships/image" Target="../media/image4.png"/><Relationship Id="rId4027" Type="http://schemas.openxmlformats.org/officeDocument/2006/relationships/image" Target="../media/image4.png"/><Relationship Id="rId4028" Type="http://schemas.openxmlformats.org/officeDocument/2006/relationships/image" Target="../media/image4.png"/><Relationship Id="rId4029" Type="http://schemas.openxmlformats.org/officeDocument/2006/relationships/image" Target="../media/image4.png"/><Relationship Id="rId4030" Type="http://schemas.openxmlformats.org/officeDocument/2006/relationships/image" Target="../media/image4.png"/><Relationship Id="rId4032" Type="http://schemas.openxmlformats.org/officeDocument/2006/relationships/image" Target="../media/image5.png"/><Relationship Id="rId4036" Type="http://schemas.openxmlformats.org/officeDocument/2006/relationships/image" Target="../media/image30.png"/><Relationship Id="rId4037" Type="http://schemas.openxmlformats.org/officeDocument/2006/relationships/image" Target="../media/image31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6.png"/><Relationship Id="rId502" Type="http://schemas.openxmlformats.org/officeDocument/2006/relationships/image" Target="../media/image18.png"/><Relationship Id="rId503" Type="http://schemas.openxmlformats.org/officeDocument/2006/relationships/image" Target="../media/image32.png"/><Relationship Id="rId504" Type="http://schemas.openxmlformats.org/officeDocument/2006/relationships/image" Target="../media/image33.png"/><Relationship Id="rId506" Type="http://schemas.openxmlformats.org/officeDocument/2006/relationships/image" Target="../media/image11.png"/><Relationship Id="rId509" Type="http://schemas.openxmlformats.org/officeDocument/2006/relationships/image" Target="../media/image12.png"/><Relationship Id="rId5011" Type="http://schemas.openxmlformats.org/officeDocument/2006/relationships/image" Target="../media/image4.png"/><Relationship Id="rId501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6.png"/><Relationship Id="rId603" Type="http://schemas.openxmlformats.org/officeDocument/2006/relationships/image" Target="../media/image5.png"/><Relationship Id="rId607" Type="http://schemas.openxmlformats.org/officeDocument/2006/relationships/image" Target="../media/image13.png"/><Relationship Id="rId608" Type="http://schemas.openxmlformats.org/officeDocument/2006/relationships/image" Target="../media/image2.png"/><Relationship Id="rId6010" Type="http://schemas.openxmlformats.org/officeDocument/2006/relationships/image" Target="../media/image7.png"/><Relationship Id="rId6011" Type="http://schemas.openxmlformats.org/officeDocument/2006/relationships/image" Target="../media/image3.png"/><Relationship Id="rId6012" Type="http://schemas.openxmlformats.org/officeDocument/2006/relationships/image" Target="../media/image10.png"/><Relationship Id="rId6014" Type="http://schemas.openxmlformats.org/officeDocument/2006/relationships/image" Target="../media/image11.png"/><Relationship Id="rId6017" Type="http://schemas.openxmlformats.org/officeDocument/2006/relationships/image" Target="../media/image12.png"/><Relationship Id="rId6019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15.png"/><Relationship Id="rId702" Type="http://schemas.openxmlformats.org/officeDocument/2006/relationships/image" Target="../media/image35.png"/><Relationship Id="rId703" Type="http://schemas.openxmlformats.org/officeDocument/2006/relationships/image" Target="../media/image17.png"/><Relationship Id="rId706" Type="http://schemas.openxmlformats.org/officeDocument/2006/relationships/image" Target="../media/image16.png"/><Relationship Id="rId707" Type="http://schemas.openxmlformats.org/officeDocument/2006/relationships/image" Target="../media/image20.png"/><Relationship Id="rId708" Type="http://schemas.openxmlformats.org/officeDocument/2006/relationships/image" Target="../media/image19.png"/><Relationship Id="rId70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266700" y="317500"/>
            <a:ext cx="23850600" cy="13081000"/>
          </a:xfrm>
          <a:prstGeom prst="rect">
            <a:avLst/>
          </a:prstGeom>
        </p:spPr>
      </p:pic>
      <p:grpSp>
        <p:nvGrpSpPr>
          <p:cNvPr id="102" name="组合 102"/>
          <p:cNvGrpSpPr/>
          <p:nvPr/>
        </p:nvGrpSpPr>
        <p:grpSpPr>
          <a:xfrm>
            <a:off x="1816100" y="6565900"/>
            <a:ext cx="20764500" cy="76200"/>
            <a:chOff x="1816100" y="6565900"/>
            <a:chExt cx="20764500" cy="76200"/>
          </a:xfrm>
        </p:grpSpPr>
        <p:pic>
          <p:nvPicPr>
            <p:cNvPr id="103" name="image 103"/>
            <p:cNvPicPr>
              <a:picLocks noChangeAspect="1"/>
            </p:cNvPicPr>
            <p:nvPr/>
          </p:nvPicPr>
          <p:blipFill>
            <a:blip r:embed="rId103">
                </a:blip>
            <a:srcRect/>
            <a:stretch>
              <a:fillRect/>
            </a:stretch>
          </p:blipFill>
          <p:spPr>
            <a:xfrm rot="0" flipV="0" flipH="0">
              <a:off x="1816100" y="6565900"/>
              <a:ext cx="2501900" cy="76200"/>
            </a:xfrm>
            <a:prstGeom prst="rect">
              <a:avLst/>
            </a:prstGeom>
          </p:spPr>
        </p:pic>
        <p:pic>
          <p:nvPicPr>
            <p:cNvPr id="104" name="image 104"/>
            <p:cNvPicPr>
              <a:picLocks noChangeAspect="1"/>
            </p:cNvPicPr>
            <p:nvPr/>
          </p:nvPicPr>
          <p:blipFill>
            <a:blip r:embed="rId104">
                </a:blip>
            <a:srcRect/>
            <a:stretch>
              <a:fillRect/>
            </a:stretch>
          </p:blipFill>
          <p:spPr>
            <a:xfrm rot="0" flipV="0" flipH="0">
              <a:off x="20078700" y="6565900"/>
              <a:ext cx="2501900" cy="76200"/>
            </a:xfrm>
            <a:prstGeom prst="rect">
              <a:avLst/>
            </a:prstGeom>
          </p:spPr>
        </p:pic>
      </p:grpSp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520700" y="584200"/>
            <a:ext cx="23355300" cy="1254760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/>
          <a:stretch>
            <a:fillRect/>
          </a:stretch>
        </p:blipFill>
        <p:spPr>
          <a:xfrm rot="0" flipV="0" flipH="0">
            <a:off x="4762500" y="4470400"/>
            <a:ext cx="14871700" cy="4267200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4709567" y="5245100"/>
            <a:ext cx="14964864" cy="181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1990" i="0" b="0" dirty="0" smtClean="0" lang="zh-CN">
                <a:solidFill>
                  <a:srgbClr val="142193"/>
                </a:solidFill>
                <a:latin typeface="OPPOSans-B"/>
                <a:ea typeface="OPPOSans-B"/>
              </a:rPr>
              <a:t>短视频运营数据报告</a:t>
            </a:r>
            <a:endParaRPr lang="zh-CN" altLang="en-US"/>
          </a:p>
        </p:txBody>
      </p:sp>
      <p:sp>
        <p:nvSpPr>
          <p:cNvPr id="108" name="Object 108"/>
          <p:cNvSpPr txBox="1"/>
          <p:nvPr/>
        </p:nvSpPr>
        <p:spPr>
          <a:xfrm>
            <a:off x="5323098" y="7366000"/>
            <a:ext cx="5718893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70" i="0" b="0" dirty="0" smtClean="0" lang="zh-CN">
                <a:solidFill>
                  <a:srgbClr val="142193"/>
                </a:solidFill>
                <a:latin typeface="OPPOSans-H"/>
                <a:ea typeface="OPPOSans-H"/>
              </a:rPr>
              <a:t>SHORT VIDEO</a:t>
            </a:r>
            <a:endParaRPr lang="zh-CN" altLang="en-US"/>
          </a:p>
        </p:txBody>
      </p:sp>
      <p:sp>
        <p:nvSpPr>
          <p:cNvPr id="109" name="Object 109"/>
          <p:cNvSpPr txBox="1"/>
          <p:nvPr/>
        </p:nvSpPr>
        <p:spPr>
          <a:xfrm>
            <a:off x="13931900" y="7562850"/>
            <a:ext cx="52578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3410" i="0" b="0" dirty="0" smtClean="0" lang="zh-CN">
                <a:solidFill>
                  <a:srgbClr val="142193"/>
                </a:solidFill>
                <a:latin typeface="OPPOSans-H"/>
                <a:ea typeface="OPPOSans-H"/>
              </a:rPr>
              <a:t>SUMMARY REPORT</a:t>
            </a:r>
            <a:endParaRPr lang="zh-CN" altLang="en-US"/>
          </a:p>
        </p:txBody>
      </p:sp>
      <p:grpSp>
        <p:nvGrpSpPr>
          <p:cNvPr id="1010" name="组合 1010"/>
          <p:cNvGrpSpPr/>
          <p:nvPr/>
        </p:nvGrpSpPr>
        <p:grpSpPr>
          <a:xfrm>
            <a:off x="1816100" y="1539944"/>
            <a:ext cx="711200" cy="482600"/>
            <a:chOff x="1816100" y="1539944"/>
            <a:chExt cx="711200" cy="482600"/>
          </a:xfrm>
        </p:grpSpPr>
        <p:pic>
          <p:nvPicPr>
            <p:cNvPr id="1011" name="image 1011"/>
            <p:cNvPicPr>
              <a:picLocks noChangeAspect="1"/>
            </p:cNvPicPr>
            <p:nvPr/>
          </p:nvPicPr>
          <p:blipFill>
            <a:blip r:embed="rId1011">
                </a:blip>
            <a:srcRect/>
            <a:stretch>
              <a:fillRect/>
            </a:stretch>
          </p:blipFill>
          <p:spPr>
            <a:xfrm rot="0" flipV="0" flipH="0">
              <a:off x="1816100" y="1539944"/>
              <a:ext cx="711200" cy="88900"/>
            </a:xfrm>
            <a:prstGeom prst="rect">
              <a:avLst/>
            </a:prstGeom>
          </p:spPr>
        </p:pic>
        <p:pic>
          <p:nvPicPr>
            <p:cNvPr id="1012" name="image 1012"/>
            <p:cNvPicPr>
              <a:picLocks noChangeAspect="1"/>
            </p:cNvPicPr>
            <p:nvPr/>
          </p:nvPicPr>
          <p:blipFill>
            <a:blip r:embed="rId1012">
                </a:blip>
            <a:srcRect/>
            <a:stretch>
              <a:fillRect/>
            </a:stretch>
          </p:blipFill>
          <p:spPr>
            <a:xfrm rot="0" flipV="0" flipH="0">
              <a:off x="1816100" y="1743144"/>
              <a:ext cx="711200" cy="88900"/>
            </a:xfrm>
            <a:prstGeom prst="rect">
              <a:avLst/>
            </a:prstGeom>
          </p:spPr>
        </p:pic>
        <p:pic>
          <p:nvPicPr>
            <p:cNvPr id="1013" name="image 1013"/>
            <p:cNvPicPr>
              <a:picLocks noChangeAspect="1"/>
            </p:cNvPicPr>
            <p:nvPr/>
          </p:nvPicPr>
          <p:blipFill>
            <a:blip r:embed="rId1013">
                </a:blip>
            <a:srcRect/>
            <a:stretch>
              <a:fillRect/>
            </a:stretch>
          </p:blipFill>
          <p:spPr>
            <a:xfrm rot="0" flipV="0" flipH="0">
              <a:off x="1816100" y="1933644"/>
              <a:ext cx="711200" cy="88900"/>
            </a:xfrm>
            <a:prstGeom prst="rect">
              <a:avLst/>
            </a:prstGeom>
          </p:spPr>
        </p:pic>
      </p:grpSp>
      <p:pic>
        <p:nvPicPr>
          <p:cNvPr id="1014" name="image 1014"/>
          <p:cNvPicPr>
            <a:picLocks noChangeAspect="1"/>
          </p:cNvPicPr>
          <p:nvPr/>
        </p:nvPicPr>
        <p:blipFill>
          <a:blip r:embed="rId1014">
                </a:blip>
          <a:srcRect/>
          <a:stretch>
            <a:fillRect/>
          </a:stretch>
        </p:blipFill>
        <p:spPr>
          <a:xfrm rot="0" flipV="0" flipH="0">
            <a:off x="18496993" y="11397925"/>
            <a:ext cx="241300" cy="241300"/>
          </a:xfrm>
          <a:prstGeom prst="rect">
            <a:avLst/>
          </a:prstGeom>
        </p:spPr>
      </p:pic>
      <p:sp>
        <p:nvSpPr>
          <p:cNvPr id="1015" name="Object 1015"/>
          <p:cNvSpPr txBox="1"/>
          <p:nvPr/>
        </p:nvSpPr>
        <p:spPr>
          <a:xfrm>
            <a:off x="18774845" y="11213775"/>
            <a:ext cx="4719598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142193"/>
                </a:solidFill>
                <a:latin typeface="OPPOSans-M"/>
                <a:ea typeface="OPPOSans-M"/>
              </a:rPr>
              <a:t>汇报人：运营部 高小定</a:t>
            </a:r>
            <a:endParaRPr lang="zh-CN" altLang="en-US"/>
          </a:p>
        </p:txBody>
      </p:sp>
      <p:sp>
        <p:nvSpPr>
          <p:cNvPr id="1016" name="Object 1016"/>
          <p:cNvSpPr txBox="1"/>
          <p:nvPr/>
        </p:nvSpPr>
        <p:spPr>
          <a:xfrm>
            <a:off x="18774845" y="11768953"/>
            <a:ext cx="3488612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142193"/>
                </a:solidFill>
                <a:latin typeface="OPPOSans-M"/>
                <a:ea typeface="OPPOSans-M"/>
              </a:rPr>
              <a:t>2020.06.12</a:t>
            </a:r>
            <a:endParaRPr lang="zh-CN" altLang="en-US"/>
          </a:p>
        </p:txBody>
      </p:sp>
      <p:pic>
        <p:nvPicPr>
          <p:cNvPr id="1017" name="image 1017"/>
          <p:cNvPicPr>
            <a:picLocks noChangeAspect="1"/>
          </p:cNvPicPr>
          <p:nvPr/>
        </p:nvPicPr>
        <p:blipFill>
          <a:blip r:embed="rId1017">
                </a:blip>
          <a:srcRect/>
          <a:stretch>
            <a:fillRect/>
          </a:stretch>
        </p:blipFill>
        <p:spPr>
          <a:xfrm rot="0" flipV="0" flipH="0">
            <a:off x="18496993" y="11953103"/>
            <a:ext cx="2413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278301" y="308863"/>
            <a:ext cx="23827397" cy="13098272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11295961" y="1066800"/>
            <a:ext cx="76200" cy="11582400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12399713" y="1066808"/>
            <a:ext cx="10646833" cy="7769985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/>
          <a:stretch>
            <a:fillRect/>
          </a:stretch>
        </p:blipFill>
        <p:spPr>
          <a:xfrm rot="0" flipV="0" flipH="0">
            <a:off x="1479081" y="3965007"/>
            <a:ext cx="8704474" cy="8682368"/>
          </a:xfrm>
          <a:prstGeom prst="rect">
            <a:avLst/>
          </a:prstGeom>
        </p:spPr>
      </p:pic>
      <p:pic>
        <p:nvPicPr>
          <p:cNvPr id="205" name="image 205"/>
          <p:cNvPicPr>
            <a:picLocks noChangeAspect="1"/>
          </p:cNvPicPr>
          <p:nvPr/>
        </p:nvPicPr>
        <p:blipFill>
          <a:blip r:embed="rId205">
                </a:blip>
          <a:srcRect/>
          <a:stretch>
            <a:fillRect/>
          </a:stretch>
        </p:blipFill>
        <p:spPr>
          <a:xfrm rot="0" flipV="0" flipH="0">
            <a:off x="1716518" y="4191391"/>
            <a:ext cx="8229600" cy="82296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206">
            <a:alphaModFix amt="40169"/>
          </a:blip>
          <a:srcRect/>
          <a:stretch>
            <a:fillRect/>
          </a:stretch>
        </p:blipFill>
        <p:spPr>
          <a:xfrm rot="0" flipV="0" flipH="0">
            <a:off x="1716518" y="4191391"/>
            <a:ext cx="8229600" cy="8229600"/>
          </a:xfrm>
          <a:prstGeom prst="rect">
            <a:avLst/>
          </a:prstGeom>
        </p:spPr>
      </p:pic>
      <p:grpSp>
        <p:nvGrpSpPr>
          <p:cNvPr id="207" name="组合 207"/>
          <p:cNvGrpSpPr/>
          <p:nvPr/>
        </p:nvGrpSpPr>
        <p:grpSpPr>
          <a:xfrm>
            <a:off x="13331477" y="9616712"/>
            <a:ext cx="9093206" cy="2804278"/>
            <a:chOff x="13331477" y="9616712"/>
            <a:chExt cx="9093206" cy="2804278"/>
          </a:xfrm>
        </p:grpSpPr>
        <p:pic>
          <p:nvPicPr>
            <p:cNvPr id="208" name="image 208"/>
            <p:cNvPicPr>
              <a:picLocks noChangeAspect="1"/>
            </p:cNvPicPr>
            <p:nvPr/>
          </p:nvPicPr>
          <p:blipFill>
            <a:blip r:embed="rId208">
                </a:blip>
            <a:srcRect/>
            <a:stretch>
              <a:fillRect/>
            </a:stretch>
          </p:blipFill>
          <p:spPr>
            <a:xfrm rot="0" flipV="0" flipH="0">
              <a:off x="13331477" y="9701932"/>
              <a:ext cx="292100" cy="292100"/>
            </a:xfrm>
            <a:prstGeom prst="rect">
              <a:avLst/>
            </a:prstGeom>
          </p:spPr>
        </p:pic>
        <p:sp>
          <p:nvSpPr>
            <p:cNvPr id="209" name="Object 209"/>
            <p:cNvSpPr txBox="1"/>
            <p:nvPr/>
          </p:nvSpPr>
          <p:spPr>
            <a:xfrm>
              <a:off x="13728684" y="9540512"/>
              <a:ext cx="2187922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数据结果</a:t>
              </a:r>
              <a:endParaRPr lang="zh-CN" altLang="en-US"/>
            </a:p>
          </p:txBody>
        </p:sp>
        <p:sp>
          <p:nvSpPr>
            <p:cNvPr id="2010" name="Object 2010"/>
            <p:cNvSpPr txBox="1"/>
            <p:nvPr/>
          </p:nvSpPr>
          <p:spPr>
            <a:xfrm>
              <a:off x="15399593" y="9542102"/>
              <a:ext cx="4653298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Data structure</a:t>
              </a:r>
              <a:endParaRPr lang="zh-CN" altLang="en-US"/>
            </a:p>
          </p:txBody>
        </p:sp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2011">
                </a:blip>
            <a:srcRect/>
            <a:stretch>
              <a:fillRect/>
            </a:stretch>
          </p:blipFill>
          <p:spPr>
            <a:xfrm rot="0" flipV="0" flipH="0">
              <a:off x="13331477" y="10273432"/>
              <a:ext cx="9093200" cy="50800"/>
            </a:xfrm>
            <a:prstGeom prst="rect">
              <a:avLst/>
            </a:prstGeom>
          </p:spPr>
        </p:pic>
        <p:sp>
          <p:nvSpPr>
            <p:cNvPr id="2012" name="Object 2012"/>
            <p:cNvSpPr txBox="1"/>
            <p:nvPr/>
          </p:nvSpPr>
          <p:spPr>
            <a:xfrm>
              <a:off x="13965683" y="10515991"/>
              <a:ext cx="8611400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1317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本周的广告投放效果较好，粉丝增量环比上周增长20%+，但人均成本没有下降，需要继续思考粉丝增长优化路径，在降低成本的同时能够保持粉丝的增长，粉丝的增量并未能超过花费的成本，在后续的推广中应注意，降低成本。</a:t>
              </a:r>
              <a:endParaRPr lang="zh-CN" altLang="en-US"/>
            </a:p>
          </p:txBody>
        </p:sp>
        <p:pic>
          <p:nvPicPr>
            <p:cNvPr id="2013" name="image 2013"/>
            <p:cNvPicPr>
              <a:picLocks noChangeAspect="1"/>
            </p:cNvPicPr>
            <p:nvPr/>
          </p:nvPicPr>
          <p:blipFill>
            <a:blip r:embed="rId2013">
                </a:blip>
            <a:srcRect/>
            <a:stretch>
              <a:fillRect/>
            </a:stretch>
          </p:blipFill>
          <p:spPr>
            <a:xfrm rot="0" flipV="0" flipH="0">
              <a:off x="13817584" y="10672336"/>
              <a:ext cx="135758" cy="135758"/>
            </a:xfrm>
            <a:prstGeom prst="rect">
              <a:avLst/>
            </a:prstGeom>
          </p:spPr>
        </p:pic>
      </p:grpSp>
      <p:grpSp>
        <p:nvGrpSpPr>
          <p:cNvPr id="2014" name="组合 2014"/>
          <p:cNvGrpSpPr/>
          <p:nvPr/>
        </p:nvGrpSpPr>
        <p:grpSpPr>
          <a:xfrm>
            <a:off x="1306517" y="1394600"/>
            <a:ext cx="9650417" cy="1737502"/>
            <a:chOff x="1306517" y="1394600"/>
            <a:chExt cx="9650417" cy="1737502"/>
          </a:xfrm>
        </p:grpSpPr>
        <p:sp>
          <p:nvSpPr>
            <p:cNvPr id="2015" name="Object 2015"/>
            <p:cNvSpPr txBox="1"/>
            <p:nvPr/>
          </p:nvSpPr>
          <p:spPr>
            <a:xfrm>
              <a:off x="1382717" y="1318400"/>
              <a:ext cx="5618544" cy="812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3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SHORT VIDEO</a:t>
              </a:r>
              <a:endParaRPr lang="zh-CN" altLang="en-US"/>
            </a:p>
          </p:txBody>
        </p:sp>
        <p:pic>
          <p:nvPicPr>
            <p:cNvPr id="2016" name="image 2016"/>
            <p:cNvPicPr>
              <a:picLocks noChangeAspect="1"/>
            </p:cNvPicPr>
            <p:nvPr/>
          </p:nvPicPr>
          <p:blipFill>
            <a:blip r:embed="rId2016">
                </a:blip>
            <a:srcRect/>
            <a:stretch>
              <a:fillRect/>
            </a:stretch>
          </p:blipFill>
          <p:spPr>
            <a:xfrm rot="0" flipV="0" flipH="0">
              <a:off x="1306517" y="2332003"/>
              <a:ext cx="9093200" cy="800100"/>
            </a:xfrm>
            <a:prstGeom prst="rect">
              <a:avLst/>
            </a:prstGeom>
          </p:spPr>
        </p:pic>
        <p:sp>
          <p:nvSpPr>
            <p:cNvPr id="2017" name="Object 2017"/>
            <p:cNvSpPr txBox="1"/>
            <p:nvPr/>
          </p:nvSpPr>
          <p:spPr>
            <a:xfrm>
              <a:off x="1407299" y="2341297"/>
              <a:ext cx="6131154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SUMMARY REPORT</a:t>
              </a:r>
              <a:endParaRPr lang="zh-CN" altLang="en-US"/>
            </a:p>
          </p:txBody>
        </p:sp>
        <p:sp>
          <p:nvSpPr>
            <p:cNvPr id="2018" name="Object 2018"/>
            <p:cNvSpPr txBox="1"/>
            <p:nvPr/>
          </p:nvSpPr>
          <p:spPr>
            <a:xfrm>
              <a:off x="6898404" y="2442214"/>
              <a:ext cx="421093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30" i="0" b="1" dirty="0" smtClean="0" lang="zh-CN">
                  <a:solidFill>
                    <a:srgbClr val="142192"/>
                  </a:solidFill>
                  <a:latin typeface="OPPOSans-B"/>
                  <a:ea typeface="OPPOSans-B"/>
                </a:rPr>
                <a:t>运 营 数 据 报 告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278301" y="308863"/>
            <a:ext cx="23827397" cy="13098272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1419178" y="1159214"/>
            <a:ext cx="8745708" cy="8723497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11301327" y="1066800"/>
            <a:ext cx="76200" cy="115824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13224123" y="1491383"/>
            <a:ext cx="292100" cy="292100"/>
          </a:xfrm>
          <a:prstGeom prst="rect">
            <a:avLst/>
          </a:prstGeom>
        </p:spPr>
      </p:pic>
      <p:sp>
        <p:nvSpPr>
          <p:cNvPr id="305" name="Object 305"/>
          <p:cNvSpPr txBox="1"/>
          <p:nvPr/>
        </p:nvSpPr>
        <p:spPr>
          <a:xfrm>
            <a:off x="13621330" y="1329963"/>
            <a:ext cx="2276915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142192"/>
                </a:solidFill>
                <a:latin typeface="OPPOSans-H"/>
                <a:ea typeface="OPPOSans-H"/>
              </a:rPr>
              <a:t>数据结果</a:t>
            </a:r>
            <a:endParaRPr lang="zh-CN" altLang="en-US"/>
          </a:p>
        </p:txBody>
      </p:sp>
      <p:sp>
        <p:nvSpPr>
          <p:cNvPr id="306" name="Object 306"/>
          <p:cNvSpPr txBox="1"/>
          <p:nvPr/>
        </p:nvSpPr>
        <p:spPr>
          <a:xfrm>
            <a:off x="15292239" y="1318853"/>
            <a:ext cx="4653298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1" dirty="0" smtClean="0" lang="zh-CN">
                <a:solidFill>
                  <a:srgbClr val="142192"/>
                </a:solidFill>
                <a:latin typeface="OPPOSans-H"/>
                <a:ea typeface="OPPOSans-H"/>
              </a:rPr>
              <a:t>Data structure</a:t>
            </a:r>
            <a:endParaRPr lang="zh-CN" altLang="en-US"/>
          </a:p>
        </p:txBody>
      </p:sp>
      <p:pic>
        <p:nvPicPr>
          <p:cNvPr id="307" name="image 307"/>
          <p:cNvPicPr>
            <a:picLocks noChangeAspect="1"/>
          </p:cNvPicPr>
          <p:nvPr/>
        </p:nvPicPr>
        <p:blipFill>
          <a:blip r:embed="rId307">
                </a:blip>
          <a:srcRect/>
          <a:stretch>
            <a:fillRect/>
          </a:stretch>
        </p:blipFill>
        <p:spPr>
          <a:xfrm rot="0" flipV="0" flipH="0">
            <a:off x="13224123" y="2062883"/>
            <a:ext cx="9093200" cy="50800"/>
          </a:xfrm>
          <a:prstGeom prst="rect">
            <a:avLst/>
          </a:prstGeom>
        </p:spPr>
      </p:pic>
      <p:pic>
        <p:nvPicPr>
          <p:cNvPr id="308" name="image 308"/>
          <p:cNvPicPr>
            <a:picLocks noChangeAspect="1"/>
          </p:cNvPicPr>
          <p:nvPr/>
        </p:nvPicPr>
        <p:blipFill>
          <a:blip r:embed="rId308">
                </a:blip>
          <a:srcRect/>
          <a:stretch>
            <a:fillRect/>
          </a:stretch>
        </p:blipFill>
        <p:spPr>
          <a:xfrm rot="0" flipV="0" flipH="0">
            <a:off x="12447307" y="4512987"/>
            <a:ext cx="10646833" cy="8023733"/>
          </a:xfrm>
          <a:prstGeom prst="rect">
            <a:avLst/>
          </a:prstGeom>
        </p:spPr>
      </p:pic>
      <p:pic>
        <p:nvPicPr>
          <p:cNvPr id="309" name="image 309"/>
          <p:cNvPicPr>
            <a:picLocks noChangeAspect="1"/>
          </p:cNvPicPr>
          <p:nvPr/>
        </p:nvPicPr>
        <p:blipFill>
          <a:blip r:embed="rId309">
                </a:blip>
          <a:srcRect/>
          <a:stretch>
            <a:fillRect/>
          </a:stretch>
        </p:blipFill>
        <p:spPr>
          <a:xfrm rot="0" flipV="0" flipH="0">
            <a:off x="1677232" y="1406163"/>
            <a:ext cx="8229600" cy="8229600"/>
          </a:xfrm>
          <a:prstGeom prst="rect">
            <a:avLst/>
          </a:prstGeom>
        </p:spPr>
      </p:pic>
      <p:pic>
        <p:nvPicPr>
          <p:cNvPr id="3010" name="image 3010"/>
          <p:cNvPicPr>
            <a:picLocks noChangeAspect="1"/>
          </p:cNvPicPr>
          <p:nvPr/>
        </p:nvPicPr>
        <p:blipFill>
          <a:blip r:embed="rId3010">
            <a:alphaModFix amt="40169"/>
          </a:blip>
          <a:srcRect/>
          <a:stretch>
            <a:fillRect/>
          </a:stretch>
        </p:blipFill>
        <p:spPr>
          <a:xfrm rot="0" flipV="0" flipH="0">
            <a:off x="1677232" y="1406163"/>
            <a:ext cx="8229600" cy="8229600"/>
          </a:xfrm>
          <a:prstGeom prst="rect">
            <a:avLst/>
          </a:prstGeom>
        </p:spPr>
      </p:pic>
      <p:grpSp>
        <p:nvGrpSpPr>
          <p:cNvPr id="3011" name="组合 3011"/>
          <p:cNvGrpSpPr/>
          <p:nvPr/>
        </p:nvGrpSpPr>
        <p:grpSpPr>
          <a:xfrm>
            <a:off x="13710230" y="2381642"/>
            <a:ext cx="8199899" cy="1371600"/>
            <a:chOff x="13710230" y="2381642"/>
            <a:chExt cx="8199899" cy="1371600"/>
          </a:xfrm>
        </p:grpSpPr>
        <p:sp>
          <p:nvSpPr>
            <p:cNvPr id="3012" name="Object 3012"/>
            <p:cNvSpPr txBox="1"/>
            <p:nvPr/>
          </p:nvSpPr>
          <p:spPr>
            <a:xfrm>
              <a:off x="13858330" y="2305442"/>
              <a:ext cx="8204200" cy="1371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1666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从数据中看出，视频B是受到粉丝所喜爱的视频类型而视频A表现一般，视频点赞量较低，在下一阶段要改变视频类型或内容以增加点赞量。</a:t>
              </a:r>
              <a:endParaRPr lang="zh-CN" altLang="en-US"/>
            </a:p>
          </p:txBody>
        </p:sp>
        <p:pic>
          <p:nvPicPr>
            <p:cNvPr id="3013" name="image 3013"/>
            <p:cNvPicPr>
              <a:picLocks noChangeAspect="1"/>
            </p:cNvPicPr>
            <p:nvPr/>
          </p:nvPicPr>
          <p:blipFill>
            <a:blip r:embed="rId3013">
                </a:blip>
            <a:srcRect/>
            <a:stretch>
              <a:fillRect/>
            </a:stretch>
          </p:blipFill>
          <p:spPr>
            <a:xfrm rot="0" flipV="0" flipH="0">
              <a:off x="13710230" y="2474487"/>
              <a:ext cx="135758" cy="135758"/>
            </a:xfrm>
            <a:prstGeom prst="rect">
              <a:avLst/>
            </a:prstGeom>
          </p:spPr>
        </p:pic>
      </p:grpSp>
      <p:grpSp>
        <p:nvGrpSpPr>
          <p:cNvPr id="3014" name="组合 3014"/>
          <p:cNvGrpSpPr/>
          <p:nvPr/>
        </p:nvGrpSpPr>
        <p:grpSpPr>
          <a:xfrm>
            <a:off x="1419178" y="10924255"/>
            <a:ext cx="9650417" cy="1737502"/>
            <a:chOff x="1419178" y="10924255"/>
            <a:chExt cx="9650417" cy="1737502"/>
          </a:xfrm>
        </p:grpSpPr>
        <p:sp>
          <p:nvSpPr>
            <p:cNvPr id="3015" name="Object 3015"/>
            <p:cNvSpPr txBox="1"/>
            <p:nvPr/>
          </p:nvSpPr>
          <p:spPr>
            <a:xfrm>
              <a:off x="1495378" y="10848055"/>
              <a:ext cx="5618544" cy="812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3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SHORT VIDEO</a:t>
              </a:r>
              <a:endParaRPr lang="zh-CN" altLang="en-US"/>
            </a:p>
          </p:txBody>
        </p:sp>
        <p:pic>
          <p:nvPicPr>
            <p:cNvPr id="3016" name="image 3016"/>
            <p:cNvPicPr>
              <a:picLocks noChangeAspect="1"/>
            </p:cNvPicPr>
            <p:nvPr/>
          </p:nvPicPr>
          <p:blipFill>
            <a:blip r:embed="rId3016">
                </a:blip>
            <a:srcRect/>
            <a:stretch>
              <a:fillRect/>
            </a:stretch>
          </p:blipFill>
          <p:spPr>
            <a:xfrm rot="0" flipV="0" flipH="0">
              <a:off x="1419178" y="11861657"/>
              <a:ext cx="9093200" cy="800100"/>
            </a:xfrm>
            <a:prstGeom prst="rect">
              <a:avLst/>
            </a:prstGeom>
          </p:spPr>
        </p:pic>
        <p:sp>
          <p:nvSpPr>
            <p:cNvPr id="3017" name="Object 3017"/>
            <p:cNvSpPr txBox="1"/>
            <p:nvPr/>
          </p:nvSpPr>
          <p:spPr>
            <a:xfrm>
              <a:off x="1519959" y="11870951"/>
              <a:ext cx="6131154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SUMMARY REPORT</a:t>
              </a:r>
              <a:endParaRPr lang="zh-CN" altLang="en-US"/>
            </a:p>
          </p:txBody>
        </p:sp>
        <p:sp>
          <p:nvSpPr>
            <p:cNvPr id="3018" name="Object 3018"/>
            <p:cNvSpPr txBox="1"/>
            <p:nvPr/>
          </p:nvSpPr>
          <p:spPr>
            <a:xfrm>
              <a:off x="7011064" y="11971868"/>
              <a:ext cx="421093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30" i="0" b="1" dirty="0" smtClean="0" lang="zh-CN">
                  <a:solidFill>
                    <a:srgbClr val="142192"/>
                  </a:solidFill>
                  <a:latin typeface="OPPOSans-B"/>
                  <a:ea typeface="OPPOSans-B"/>
                </a:rPr>
                <a:t>运 营 数 据 报 告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278301" y="308863"/>
            <a:ext cx="23827397" cy="13098272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11295961" y="1066799"/>
            <a:ext cx="76200" cy="11582400"/>
          </a:xfrm>
          <a:prstGeom prst="rect">
            <a:avLst/>
          </a:prstGeom>
        </p:spPr>
      </p:pic>
      <p:grpSp>
        <p:nvGrpSpPr>
          <p:cNvPr id="403" name="组合 403"/>
          <p:cNvGrpSpPr/>
          <p:nvPr/>
        </p:nvGrpSpPr>
        <p:grpSpPr>
          <a:xfrm>
            <a:off x="1357317" y="3553402"/>
            <a:ext cx="9093200" cy="3179060"/>
            <a:chOff x="1357317" y="3553402"/>
            <a:chExt cx="9093200" cy="3179060"/>
          </a:xfrm>
        </p:grpSpPr>
        <p:pic>
          <p:nvPicPr>
            <p:cNvPr id="404" name="image 404"/>
            <p:cNvPicPr>
              <a:picLocks noChangeAspect="1"/>
            </p:cNvPicPr>
            <p:nvPr/>
          </p:nvPicPr>
          <p:blipFill>
            <a:blip r:embed="rId404">
                </a:blip>
            <a:srcRect/>
            <a:stretch>
              <a:fillRect/>
            </a:stretch>
          </p:blipFill>
          <p:spPr>
            <a:xfrm rot="0" flipV="0" flipH="0">
              <a:off x="1357317" y="3693102"/>
              <a:ext cx="292100" cy="2921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1776417" y="3477202"/>
              <a:ext cx="2184400" cy="571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3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数据结果</a:t>
              </a:r>
              <a:endParaRPr lang="zh-CN" altLang="en-US"/>
            </a:p>
          </p:txBody>
        </p:sp>
        <p:sp>
          <p:nvSpPr>
            <p:cNvPr id="406" name="Object 406"/>
            <p:cNvSpPr txBox="1"/>
            <p:nvPr/>
          </p:nvSpPr>
          <p:spPr>
            <a:xfrm>
              <a:off x="3452817" y="3477202"/>
              <a:ext cx="3390900" cy="571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3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Data structure</a:t>
              </a:r>
              <a:endParaRPr lang="zh-CN" altLang="en-US"/>
            </a:p>
          </p:txBody>
        </p:sp>
        <p:pic>
          <p:nvPicPr>
            <p:cNvPr id="407" name="image 407"/>
            <p:cNvPicPr>
              <a:picLocks noChangeAspect="1"/>
            </p:cNvPicPr>
            <p:nvPr/>
          </p:nvPicPr>
          <p:blipFill>
            <a:blip r:embed="rId407">
                </a:blip>
            <a:srcRect/>
            <a:stretch>
              <a:fillRect/>
            </a:stretch>
          </p:blipFill>
          <p:spPr>
            <a:xfrm rot="0" flipV="0" flipH="0">
              <a:off x="1357317" y="4349796"/>
              <a:ext cx="9093200" cy="50800"/>
            </a:xfrm>
            <a:prstGeom prst="rect">
              <a:avLst/>
            </a:prstGeom>
          </p:spPr>
        </p:pic>
        <p:sp>
          <p:nvSpPr>
            <p:cNvPr id="408" name="Object 408"/>
            <p:cNvSpPr txBox="1"/>
            <p:nvPr/>
          </p:nvSpPr>
          <p:spPr>
            <a:xfrm>
              <a:off x="2005017" y="4522663"/>
              <a:ext cx="6769100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Q3季度我们的订单量有了一个较大幅度增长</a:t>
              </a:r>
              <a:endParaRPr lang="zh-CN" altLang="en-US"/>
            </a:p>
          </p:txBody>
        </p:sp>
        <p:sp>
          <p:nvSpPr>
            <p:cNvPr id="409" name="Object 409"/>
            <p:cNvSpPr txBox="1"/>
            <p:nvPr/>
          </p:nvSpPr>
          <p:spPr>
            <a:xfrm>
              <a:off x="2005017" y="5080831"/>
              <a:ext cx="4610100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第一季度与销售目标相差1万</a:t>
              </a:r>
              <a:endParaRPr lang="zh-CN" altLang="en-US"/>
            </a:p>
          </p:txBody>
        </p:sp>
        <p:sp>
          <p:nvSpPr>
            <p:cNvPr id="4010" name="Object 4010"/>
            <p:cNvSpPr txBox="1"/>
            <p:nvPr/>
          </p:nvSpPr>
          <p:spPr>
            <a:xfrm>
              <a:off x="2005017" y="5639631"/>
              <a:ext cx="3149600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超额完成当前季度</a:t>
              </a:r>
              <a:endParaRPr lang="zh-CN" altLang="en-US"/>
            </a:p>
          </p:txBody>
        </p:sp>
        <p:sp>
          <p:nvSpPr>
            <p:cNvPr id="4011" name="Object 4011"/>
            <p:cNvSpPr txBox="1"/>
            <p:nvPr/>
          </p:nvSpPr>
          <p:spPr>
            <a:xfrm>
              <a:off x="2005017" y="6186363"/>
              <a:ext cx="6769100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Q3季度我们的订单量有了一个较大幅度增长</a:t>
              </a:r>
              <a:endParaRPr lang="zh-CN" altLang="en-US"/>
            </a:p>
          </p:txBody>
        </p:sp>
        <p:pic>
          <p:nvPicPr>
            <p:cNvPr id="4012" name="image 4012"/>
            <p:cNvPicPr>
              <a:picLocks noChangeAspect="1"/>
            </p:cNvPicPr>
            <p:nvPr/>
          </p:nvPicPr>
          <p:blipFill>
            <a:blip r:embed="rId4012">
                </a:blip>
            <a:srcRect/>
            <a:stretch>
              <a:fillRect/>
            </a:stretch>
          </p:blipFill>
          <p:spPr>
            <a:xfrm rot="0" flipV="0" flipH="0">
              <a:off x="1878017" y="4753234"/>
              <a:ext cx="135758" cy="135758"/>
            </a:xfrm>
            <a:prstGeom prst="rect">
              <a:avLst/>
            </a:prstGeom>
          </p:spPr>
        </p:pic>
        <p:pic>
          <p:nvPicPr>
            <p:cNvPr id="4013" name="image 4013"/>
            <p:cNvPicPr>
              <a:picLocks noChangeAspect="1"/>
            </p:cNvPicPr>
            <p:nvPr/>
          </p:nvPicPr>
          <p:blipFill>
            <a:blip r:embed="rId4013">
                </a:blip>
            <a:srcRect/>
            <a:stretch>
              <a:fillRect/>
            </a:stretch>
          </p:blipFill>
          <p:spPr>
            <a:xfrm rot="0" flipV="0" flipH="0">
              <a:off x="1878017" y="5311402"/>
              <a:ext cx="135758" cy="135758"/>
            </a:xfrm>
            <a:prstGeom prst="rect">
              <a:avLst/>
            </a:prstGeom>
          </p:spPr>
        </p:pic>
        <p:pic>
          <p:nvPicPr>
            <p:cNvPr id="4014" name="image 4014"/>
            <p:cNvPicPr>
              <a:picLocks noChangeAspect="1"/>
            </p:cNvPicPr>
            <p:nvPr/>
          </p:nvPicPr>
          <p:blipFill>
            <a:blip r:embed="rId4014">
                </a:blip>
            <a:srcRect/>
            <a:stretch>
              <a:fillRect/>
            </a:stretch>
          </p:blipFill>
          <p:spPr>
            <a:xfrm rot="0" flipV="0" flipH="0">
              <a:off x="1878017" y="5851984"/>
              <a:ext cx="135758" cy="135758"/>
            </a:xfrm>
            <a:prstGeom prst="rect">
              <a:avLst/>
            </a:prstGeom>
          </p:spPr>
        </p:pic>
        <p:pic>
          <p:nvPicPr>
            <p:cNvPr id="4015" name="image 4015"/>
            <p:cNvPicPr>
              <a:picLocks noChangeAspect="1"/>
            </p:cNvPicPr>
            <p:nvPr/>
          </p:nvPicPr>
          <p:blipFill>
            <a:blip r:embed="rId4015">
                </a:blip>
            <a:srcRect/>
            <a:stretch>
              <a:fillRect/>
            </a:stretch>
          </p:blipFill>
          <p:spPr>
            <a:xfrm rot="0" flipV="0" flipH="0">
              <a:off x="1878017" y="6416934"/>
              <a:ext cx="135758" cy="135758"/>
            </a:xfrm>
            <a:prstGeom prst="rect">
              <a:avLst/>
            </a:prstGeom>
          </p:spPr>
        </p:pic>
      </p:grpSp>
      <p:grpSp>
        <p:nvGrpSpPr>
          <p:cNvPr id="4016" name="组合 4016"/>
          <p:cNvGrpSpPr/>
          <p:nvPr/>
        </p:nvGrpSpPr>
        <p:grpSpPr>
          <a:xfrm>
            <a:off x="1357317" y="8325592"/>
            <a:ext cx="9423400" cy="4089475"/>
            <a:chOff x="1357317" y="8325592"/>
            <a:chExt cx="9423400" cy="4089475"/>
          </a:xfrm>
        </p:grpSpPr>
        <p:pic>
          <p:nvPicPr>
            <p:cNvPr id="4017" name="image 4017"/>
            <p:cNvPicPr>
              <a:picLocks noChangeAspect="1"/>
            </p:cNvPicPr>
            <p:nvPr/>
          </p:nvPicPr>
          <p:blipFill>
            <a:blip r:embed="rId4017">
                </a:blip>
            <a:srcRect/>
            <a:stretch>
              <a:fillRect/>
            </a:stretch>
          </p:blipFill>
          <p:spPr>
            <a:xfrm rot="0" flipV="0" flipH="0">
              <a:off x="1357317" y="8465292"/>
              <a:ext cx="292100" cy="292100"/>
            </a:xfrm>
            <a:prstGeom prst="rect">
              <a:avLst/>
            </a:prstGeom>
          </p:spPr>
        </p:pic>
        <p:sp>
          <p:nvSpPr>
            <p:cNvPr id="4018" name="Object 4018"/>
            <p:cNvSpPr txBox="1"/>
            <p:nvPr/>
          </p:nvSpPr>
          <p:spPr>
            <a:xfrm>
              <a:off x="1789117" y="8249392"/>
              <a:ext cx="2184400" cy="571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3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原因分析</a:t>
              </a:r>
              <a:endParaRPr lang="zh-CN" altLang="en-US"/>
            </a:p>
          </p:txBody>
        </p:sp>
        <p:sp>
          <p:nvSpPr>
            <p:cNvPr id="4019" name="Object 4019"/>
            <p:cNvSpPr txBox="1"/>
            <p:nvPr/>
          </p:nvSpPr>
          <p:spPr>
            <a:xfrm>
              <a:off x="3452817" y="8249392"/>
              <a:ext cx="1778000" cy="571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3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Cause</a:t>
              </a:r>
              <a:endParaRPr lang="zh-CN" altLang="en-US"/>
            </a:p>
          </p:txBody>
        </p:sp>
        <p:pic>
          <p:nvPicPr>
            <p:cNvPr id="4020" name="image 4020"/>
            <p:cNvPicPr>
              <a:picLocks noChangeAspect="1"/>
            </p:cNvPicPr>
            <p:nvPr/>
          </p:nvPicPr>
          <p:blipFill>
            <a:blip r:embed="rId4020">
                </a:blip>
            <a:srcRect/>
            <a:stretch>
              <a:fillRect/>
            </a:stretch>
          </p:blipFill>
          <p:spPr>
            <a:xfrm rot="0" flipV="0" flipH="0">
              <a:off x="1357317" y="9124996"/>
              <a:ext cx="9093200" cy="50800"/>
            </a:xfrm>
            <a:prstGeom prst="rect">
              <a:avLst/>
            </a:prstGeom>
          </p:spPr>
        </p:pic>
        <p:sp>
          <p:nvSpPr>
            <p:cNvPr id="4021" name="Object 4021"/>
            <p:cNvSpPr txBox="1"/>
            <p:nvPr/>
          </p:nvSpPr>
          <p:spPr>
            <a:xfrm>
              <a:off x="2005017" y="9157531"/>
              <a:ext cx="7734300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这是因为Q3季度我们促销各类商品，吸引了用户</a:t>
              </a:r>
              <a:endParaRPr lang="zh-CN" altLang="en-US"/>
            </a:p>
          </p:txBody>
        </p:sp>
        <p:sp>
          <p:nvSpPr>
            <p:cNvPr id="4022" name="Object 4022"/>
            <p:cNvSpPr txBox="1"/>
            <p:nvPr/>
          </p:nvSpPr>
          <p:spPr>
            <a:xfrm>
              <a:off x="2005017" y="9665518"/>
              <a:ext cx="8610600" cy="109855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内容销售分析又称销售数据分析，主要用于衡量和评估经理</a:t>
              </a:r>
              <a:endParaRPr lang="zh-CN" altLang="en-US" sz="2500"/>
            </a:p>
            <a:p>
              <a:pPr algn="l">
                <a:lnSpc>
                  <a:spcPct val="133333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人员所制定的计划销售目标与实际销售之间的关系</a:t>
              </a:r>
              <a:endParaRPr lang="zh-CN" altLang="en-US"/>
            </a:p>
          </p:txBody>
        </p:sp>
        <p:sp>
          <p:nvSpPr>
            <p:cNvPr id="4023" name="Object 4023"/>
            <p:cNvSpPr txBox="1"/>
            <p:nvPr/>
          </p:nvSpPr>
          <p:spPr>
            <a:xfrm>
              <a:off x="2017717" y="10764068"/>
              <a:ext cx="7962900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它可以采用销售差异分析和微观销售分析两种方法</a:t>
              </a:r>
              <a:endParaRPr lang="zh-CN" altLang="en-US"/>
            </a:p>
          </p:txBody>
        </p:sp>
        <p:sp>
          <p:nvSpPr>
            <p:cNvPr id="4024" name="Object 4024"/>
            <p:cNvSpPr txBox="1"/>
            <p:nvPr/>
          </p:nvSpPr>
          <p:spPr>
            <a:xfrm>
              <a:off x="2005017" y="11333361"/>
              <a:ext cx="8928100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销售分析是将销售目标和实际销售情况一起进行衡量评价</a:t>
              </a:r>
              <a:endParaRPr lang="zh-CN" altLang="en-US"/>
            </a:p>
          </p:txBody>
        </p:sp>
        <p:sp>
          <p:nvSpPr>
            <p:cNvPr id="4025" name="Object 4025"/>
            <p:cNvSpPr txBox="1"/>
            <p:nvPr/>
          </p:nvSpPr>
          <p:spPr>
            <a:xfrm>
              <a:off x="2005017" y="11868968"/>
              <a:ext cx="8928100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3333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这分析可以通过销售差异分析和微观销售分析两个层次来</a:t>
              </a:r>
              <a:endParaRPr lang="zh-CN" altLang="en-US"/>
            </a:p>
          </p:txBody>
        </p:sp>
        <p:pic>
          <p:nvPicPr>
            <p:cNvPr id="4026" name="image 4026"/>
            <p:cNvPicPr>
              <a:picLocks noChangeAspect="1"/>
            </p:cNvPicPr>
            <p:nvPr/>
          </p:nvPicPr>
          <p:blipFill>
            <a:blip r:embed="rId4026">
                </a:blip>
            <a:srcRect/>
            <a:stretch>
              <a:fillRect/>
            </a:stretch>
          </p:blipFill>
          <p:spPr>
            <a:xfrm rot="0" flipV="0" flipH="0">
              <a:off x="1890717" y="9388102"/>
              <a:ext cx="135758" cy="135758"/>
            </a:xfrm>
            <a:prstGeom prst="rect">
              <a:avLst/>
            </a:prstGeom>
          </p:spPr>
        </p:pic>
        <p:pic>
          <p:nvPicPr>
            <p:cNvPr id="4027" name="image 4027"/>
            <p:cNvPicPr>
              <a:picLocks noChangeAspect="1"/>
            </p:cNvPicPr>
            <p:nvPr/>
          </p:nvPicPr>
          <p:blipFill>
            <a:blip r:embed="rId4027">
                </a:blip>
            <a:srcRect/>
            <a:stretch>
              <a:fillRect/>
            </a:stretch>
          </p:blipFill>
          <p:spPr>
            <a:xfrm rot="0" flipV="0" flipH="0">
              <a:off x="1890717" y="9924801"/>
              <a:ext cx="135758" cy="135758"/>
            </a:xfrm>
            <a:prstGeom prst="rect">
              <a:avLst/>
            </a:prstGeom>
          </p:spPr>
        </p:pic>
        <p:pic>
          <p:nvPicPr>
            <p:cNvPr id="4028" name="image 4028"/>
            <p:cNvPicPr>
              <a:picLocks noChangeAspect="1"/>
            </p:cNvPicPr>
            <p:nvPr/>
          </p:nvPicPr>
          <p:blipFill>
            <a:blip r:embed="rId4028">
                </a:blip>
            <a:srcRect/>
            <a:stretch>
              <a:fillRect/>
            </a:stretch>
          </p:blipFill>
          <p:spPr>
            <a:xfrm rot="0" flipV="0" flipH="0">
              <a:off x="1890717" y="10981938"/>
              <a:ext cx="135758" cy="135758"/>
            </a:xfrm>
            <a:prstGeom prst="rect">
              <a:avLst/>
            </a:prstGeom>
          </p:spPr>
        </p:pic>
        <p:pic>
          <p:nvPicPr>
            <p:cNvPr id="4029" name="image 4029"/>
            <p:cNvPicPr>
              <a:picLocks noChangeAspect="1"/>
            </p:cNvPicPr>
            <p:nvPr/>
          </p:nvPicPr>
          <p:blipFill>
            <a:blip r:embed="rId4029">
                </a:blip>
            <a:srcRect/>
            <a:stretch>
              <a:fillRect/>
            </a:stretch>
          </p:blipFill>
          <p:spPr>
            <a:xfrm rot="0" flipV="0" flipH="0">
              <a:off x="1890717" y="11563932"/>
              <a:ext cx="135758" cy="135758"/>
            </a:xfrm>
            <a:prstGeom prst="rect">
              <a:avLst/>
            </a:prstGeom>
          </p:spPr>
        </p:pic>
        <p:pic>
          <p:nvPicPr>
            <p:cNvPr id="4030" name="image 4030"/>
            <p:cNvPicPr>
              <a:picLocks noChangeAspect="1"/>
            </p:cNvPicPr>
            <p:nvPr/>
          </p:nvPicPr>
          <p:blipFill>
            <a:blip r:embed="rId4030">
                </a:blip>
            <a:srcRect/>
            <a:stretch>
              <a:fillRect/>
            </a:stretch>
          </p:blipFill>
          <p:spPr>
            <a:xfrm rot="0" flipV="0" flipH="0">
              <a:off x="1890717" y="12099538"/>
              <a:ext cx="135758" cy="135758"/>
            </a:xfrm>
            <a:prstGeom prst="rect">
              <a:avLst/>
            </a:prstGeom>
          </p:spPr>
        </p:pic>
      </p:grpSp>
      <p:grpSp>
        <p:nvGrpSpPr>
          <p:cNvPr id="4031" name="组合 4031"/>
          <p:cNvGrpSpPr/>
          <p:nvPr/>
        </p:nvGrpSpPr>
        <p:grpSpPr>
          <a:xfrm>
            <a:off x="1306517" y="1394600"/>
            <a:ext cx="9650417" cy="1737502"/>
            <a:chOff x="1306517" y="1394600"/>
            <a:chExt cx="9650417" cy="1737502"/>
          </a:xfrm>
        </p:grpSpPr>
        <p:pic>
          <p:nvPicPr>
            <p:cNvPr id="4032" name="image 4032"/>
            <p:cNvPicPr>
              <a:picLocks noChangeAspect="1"/>
            </p:cNvPicPr>
            <p:nvPr/>
          </p:nvPicPr>
          <p:blipFill>
            <a:blip r:embed="rId4032">
                </a:blip>
            <a:srcRect/>
            <a:stretch>
              <a:fillRect/>
            </a:stretch>
          </p:blipFill>
          <p:spPr>
            <a:xfrm rot="0" flipV="0" flipH="0">
              <a:off x="1306517" y="2332003"/>
              <a:ext cx="9093200" cy="800100"/>
            </a:xfrm>
            <a:prstGeom prst="rect">
              <a:avLst/>
            </a:prstGeom>
          </p:spPr>
        </p:pic>
        <p:sp>
          <p:nvSpPr>
            <p:cNvPr id="4033" name="Object 4033"/>
            <p:cNvSpPr txBox="1"/>
            <p:nvPr/>
          </p:nvSpPr>
          <p:spPr>
            <a:xfrm>
              <a:off x="1382717" y="1318400"/>
              <a:ext cx="5618544" cy="812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3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SHORT VIDEO</a:t>
              </a:r>
              <a:endParaRPr lang="zh-CN" altLang="en-US"/>
            </a:p>
          </p:txBody>
        </p:sp>
        <p:sp>
          <p:nvSpPr>
            <p:cNvPr id="4034" name="Object 4034"/>
            <p:cNvSpPr txBox="1"/>
            <p:nvPr/>
          </p:nvSpPr>
          <p:spPr>
            <a:xfrm>
              <a:off x="1407299" y="2341297"/>
              <a:ext cx="6131154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SUMMARY REPORT</a:t>
              </a:r>
              <a:endParaRPr lang="zh-CN" altLang="en-US"/>
            </a:p>
          </p:txBody>
        </p:sp>
        <p:sp>
          <p:nvSpPr>
            <p:cNvPr id="4035" name="Object 4035"/>
            <p:cNvSpPr txBox="1"/>
            <p:nvPr/>
          </p:nvSpPr>
          <p:spPr>
            <a:xfrm>
              <a:off x="6898404" y="2442214"/>
              <a:ext cx="421093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30" i="0" b="1" dirty="0" smtClean="0" lang="zh-CN">
                  <a:solidFill>
                    <a:srgbClr val="142192"/>
                  </a:solidFill>
                  <a:latin typeface="OPPOSans-B"/>
                  <a:ea typeface="OPPOSans-B"/>
                </a:rPr>
                <a:t>运 营 数 据 报 告</a:t>
              </a:r>
              <a:endParaRPr lang="zh-CN" altLang="en-US"/>
            </a:p>
          </p:txBody>
        </p:sp>
      </p:grpSp>
      <p:pic>
        <p:nvPicPr>
          <p:cNvPr id="4036" name="image 4036"/>
          <p:cNvPicPr>
            <a:picLocks noChangeAspect="1"/>
          </p:cNvPicPr>
          <p:nvPr/>
        </p:nvPicPr>
        <p:blipFill>
          <a:blip r:embed="rId4036">
                </a:blip>
          <a:srcRect/>
          <a:stretch>
            <a:fillRect/>
          </a:stretch>
        </p:blipFill>
        <p:spPr>
          <a:xfrm rot="0" flipV="0" flipH="0">
            <a:off x="12976794" y="1269050"/>
            <a:ext cx="9802571" cy="5463413"/>
          </a:xfrm>
          <a:prstGeom prst="rect">
            <a:avLst/>
          </a:prstGeom>
        </p:spPr>
      </p:pic>
      <p:pic>
        <p:nvPicPr>
          <p:cNvPr id="4037" name="image 4037"/>
          <p:cNvPicPr>
            <a:picLocks noChangeAspect="1"/>
          </p:cNvPicPr>
          <p:nvPr/>
        </p:nvPicPr>
        <p:blipFill>
          <a:blip r:embed="rId4037">
                </a:blip>
          <a:srcRect/>
          <a:stretch>
            <a:fillRect/>
          </a:stretch>
        </p:blipFill>
        <p:spPr>
          <a:xfrm rot="0" flipV="0" flipH="0">
            <a:off x="12976794" y="6999413"/>
            <a:ext cx="10064483" cy="56497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278301" y="308863"/>
            <a:ext cx="23827397" cy="13098272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-5400000" flipV="0" flipH="0">
            <a:off x="12153899" y="-7029080"/>
            <a:ext cx="76200" cy="21617178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1967681" y="4678251"/>
            <a:ext cx="9779000" cy="8177106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13333158" y="4678251"/>
            <a:ext cx="9693719" cy="8177106"/>
          </a:xfrm>
          <a:prstGeom prst="rect">
            <a:avLst/>
          </a:prstGeom>
        </p:spPr>
      </p:pic>
      <p:grpSp>
        <p:nvGrpSpPr>
          <p:cNvPr id="505" name="组合 505"/>
          <p:cNvGrpSpPr/>
          <p:nvPr/>
        </p:nvGrpSpPr>
        <p:grpSpPr>
          <a:xfrm>
            <a:off x="13181017" y="904121"/>
            <a:ext cx="9093200" cy="2372478"/>
            <a:chOff x="13181017" y="904121"/>
            <a:chExt cx="9093200" cy="2372478"/>
          </a:xfrm>
        </p:grpSpPr>
        <p:pic>
          <p:nvPicPr>
            <p:cNvPr id="506" name="image 506"/>
            <p:cNvPicPr>
              <a:picLocks noChangeAspect="1"/>
            </p:cNvPicPr>
            <p:nvPr/>
          </p:nvPicPr>
          <p:blipFill>
            <a:blip r:embed="rId506">
                </a:blip>
            <a:srcRect/>
            <a:stretch>
              <a:fillRect/>
            </a:stretch>
          </p:blipFill>
          <p:spPr>
            <a:xfrm rot="0" flipV="0" flipH="0">
              <a:off x="13181017" y="989341"/>
              <a:ext cx="292100" cy="292100"/>
            </a:xfrm>
            <a:prstGeom prst="rect">
              <a:avLst/>
            </a:prstGeom>
          </p:spPr>
        </p:pic>
        <p:sp>
          <p:nvSpPr>
            <p:cNvPr id="507" name="Object 507"/>
            <p:cNvSpPr txBox="1"/>
            <p:nvPr/>
          </p:nvSpPr>
          <p:spPr>
            <a:xfrm>
              <a:off x="13578224" y="827921"/>
              <a:ext cx="18542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数据结果</a:t>
              </a:r>
              <a:endParaRPr lang="zh-CN" altLang="en-US"/>
            </a:p>
          </p:txBody>
        </p:sp>
        <p:sp>
          <p:nvSpPr>
            <p:cNvPr id="508" name="Object 508"/>
            <p:cNvSpPr txBox="1"/>
            <p:nvPr/>
          </p:nvSpPr>
          <p:spPr>
            <a:xfrm>
              <a:off x="15249133" y="829511"/>
              <a:ext cx="4653298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Data structure</a:t>
              </a:r>
              <a:endParaRPr lang="zh-CN" altLang="en-US"/>
            </a:p>
          </p:txBody>
        </p:sp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509">
                </a:blip>
            <a:srcRect/>
            <a:stretch>
              <a:fillRect/>
            </a:stretch>
          </p:blipFill>
          <p:spPr>
            <a:xfrm rot="0" flipV="0" flipH="0">
              <a:off x="13181017" y="1560841"/>
              <a:ext cx="9093200" cy="50800"/>
            </a:xfrm>
            <a:prstGeom prst="rect">
              <a:avLst/>
            </a:prstGeom>
          </p:spPr>
        </p:pic>
        <p:sp>
          <p:nvSpPr>
            <p:cNvPr id="5010" name="Object 5010"/>
            <p:cNvSpPr txBox="1"/>
            <p:nvPr/>
          </p:nvSpPr>
          <p:spPr>
            <a:xfrm>
              <a:off x="13815223" y="1828799"/>
              <a:ext cx="8204200" cy="1371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1666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本月共计推送3部视频，截至第四周累计推送作品290部。第二周到第三周没有产出视频，本月产量较低，仅产出4条视频，下月有效率得产出视频，增加产量。</a:t>
              </a:r>
              <a:endParaRPr lang="zh-CN" altLang="en-US"/>
            </a:p>
          </p:txBody>
        </p:sp>
        <p:pic>
          <p:nvPicPr>
            <p:cNvPr id="5011" name="image 5011"/>
            <p:cNvPicPr>
              <a:picLocks noChangeAspect="1"/>
            </p:cNvPicPr>
            <p:nvPr/>
          </p:nvPicPr>
          <p:blipFill>
            <a:blip r:embed="rId5011">
                </a:blip>
            <a:srcRect/>
            <a:stretch>
              <a:fillRect/>
            </a:stretch>
          </p:blipFill>
          <p:spPr>
            <a:xfrm rot="0" flipV="0" flipH="0">
              <a:off x="13667124" y="2010545"/>
              <a:ext cx="135758" cy="135758"/>
            </a:xfrm>
            <a:prstGeom prst="rect">
              <a:avLst/>
            </a:prstGeom>
          </p:spPr>
        </p:pic>
      </p:grpSp>
      <p:grpSp>
        <p:nvGrpSpPr>
          <p:cNvPr id="5012" name="组合 5012"/>
          <p:cNvGrpSpPr/>
          <p:nvPr/>
        </p:nvGrpSpPr>
        <p:grpSpPr>
          <a:xfrm>
            <a:off x="1765299" y="1285097"/>
            <a:ext cx="9650417" cy="1737502"/>
            <a:chOff x="1765299" y="1285097"/>
            <a:chExt cx="9650417" cy="1737502"/>
          </a:xfrm>
        </p:grpSpPr>
        <p:pic>
          <p:nvPicPr>
            <p:cNvPr id="5013" name="image 5013"/>
            <p:cNvPicPr>
              <a:picLocks noChangeAspect="1"/>
            </p:cNvPicPr>
            <p:nvPr/>
          </p:nvPicPr>
          <p:blipFill>
            <a:blip r:embed="rId5013">
                </a:blip>
            <a:srcRect/>
            <a:stretch>
              <a:fillRect/>
            </a:stretch>
          </p:blipFill>
          <p:spPr>
            <a:xfrm rot="0" flipV="0" flipH="0">
              <a:off x="1765299" y="2222499"/>
              <a:ext cx="9093200" cy="800100"/>
            </a:xfrm>
            <a:prstGeom prst="rect">
              <a:avLst/>
            </a:prstGeom>
          </p:spPr>
        </p:pic>
        <p:sp>
          <p:nvSpPr>
            <p:cNvPr id="5014" name="Object 5014"/>
            <p:cNvSpPr txBox="1"/>
            <p:nvPr/>
          </p:nvSpPr>
          <p:spPr>
            <a:xfrm>
              <a:off x="1841499" y="1208897"/>
              <a:ext cx="5618544" cy="812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3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SHORT VIDEO</a:t>
              </a:r>
              <a:endParaRPr lang="zh-CN" altLang="en-US"/>
            </a:p>
          </p:txBody>
        </p:sp>
        <p:sp>
          <p:nvSpPr>
            <p:cNvPr id="5015" name="Object 5015"/>
            <p:cNvSpPr txBox="1"/>
            <p:nvPr/>
          </p:nvSpPr>
          <p:spPr>
            <a:xfrm>
              <a:off x="1866081" y="2231794"/>
              <a:ext cx="6131154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SUMMARY REPORT</a:t>
              </a:r>
              <a:endParaRPr lang="zh-CN" altLang="en-US"/>
            </a:p>
          </p:txBody>
        </p:sp>
        <p:sp>
          <p:nvSpPr>
            <p:cNvPr id="5016" name="Object 5016"/>
            <p:cNvSpPr txBox="1"/>
            <p:nvPr/>
          </p:nvSpPr>
          <p:spPr>
            <a:xfrm>
              <a:off x="7357186" y="2332711"/>
              <a:ext cx="421093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30" i="0" b="1" dirty="0" smtClean="0" lang="zh-CN">
                  <a:solidFill>
                    <a:srgbClr val="142192"/>
                  </a:solidFill>
                  <a:latin typeface="OPPOSans-B"/>
                  <a:ea typeface="OPPOSans-B"/>
                </a:rPr>
                <a:t>运 营 数 据 报 告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278301" y="308863"/>
            <a:ext cx="23827397" cy="13098272"/>
          </a:xfrm>
          <a:prstGeom prst="rect">
            <a:avLst/>
          </a:prstGeom>
        </p:spPr>
      </p:pic>
      <p:grpSp>
        <p:nvGrpSpPr>
          <p:cNvPr id="602" name="组合 602"/>
          <p:cNvGrpSpPr/>
          <p:nvPr/>
        </p:nvGrpSpPr>
        <p:grpSpPr>
          <a:xfrm>
            <a:off x="13758347" y="1382453"/>
            <a:ext cx="9650417" cy="1737502"/>
            <a:chOff x="13758347" y="1382453"/>
            <a:chExt cx="9650417" cy="1737502"/>
          </a:xfrm>
        </p:grpSpPr>
        <p:pic>
          <p:nvPicPr>
            <p:cNvPr id="603" name="image 603"/>
            <p:cNvPicPr>
              <a:picLocks noChangeAspect="1"/>
            </p:cNvPicPr>
            <p:nvPr/>
          </p:nvPicPr>
          <p:blipFill>
            <a:blip r:embed="rId603">
                </a:blip>
            <a:srcRect/>
            <a:stretch>
              <a:fillRect/>
            </a:stretch>
          </p:blipFill>
          <p:spPr>
            <a:xfrm rot="0" flipV="0" flipH="0">
              <a:off x="13758347" y="2319856"/>
              <a:ext cx="9093200" cy="800100"/>
            </a:xfrm>
            <a:prstGeom prst="rect">
              <a:avLst/>
            </a:prstGeom>
          </p:spPr>
        </p:pic>
        <p:sp>
          <p:nvSpPr>
            <p:cNvPr id="604" name="Object 604"/>
            <p:cNvSpPr txBox="1"/>
            <p:nvPr/>
          </p:nvSpPr>
          <p:spPr>
            <a:xfrm>
              <a:off x="13834547" y="1306253"/>
              <a:ext cx="5618544" cy="812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3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SHORT VIDEO</a:t>
              </a:r>
              <a:endParaRPr lang="zh-CN" altLang="en-US"/>
            </a:p>
          </p:txBody>
        </p:sp>
        <p:sp>
          <p:nvSpPr>
            <p:cNvPr id="605" name="Object 605"/>
            <p:cNvSpPr txBox="1"/>
            <p:nvPr/>
          </p:nvSpPr>
          <p:spPr>
            <a:xfrm>
              <a:off x="13859129" y="2329150"/>
              <a:ext cx="6131154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SUMMARY REPORT</a:t>
              </a:r>
              <a:endParaRPr lang="zh-CN" altLang="en-US"/>
            </a:p>
          </p:txBody>
        </p:sp>
        <p:sp>
          <p:nvSpPr>
            <p:cNvPr id="606" name="Object 606"/>
            <p:cNvSpPr txBox="1"/>
            <p:nvPr/>
          </p:nvSpPr>
          <p:spPr>
            <a:xfrm>
              <a:off x="19350234" y="2430067"/>
              <a:ext cx="421093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30" i="0" b="1" dirty="0" smtClean="0" lang="zh-CN">
                  <a:solidFill>
                    <a:srgbClr val="142192"/>
                  </a:solidFill>
                  <a:latin typeface="OPPOSans-B"/>
                  <a:ea typeface="OPPOSans-B"/>
                </a:rPr>
                <a:t>运 营 数 据 报 告</a:t>
              </a:r>
              <a:endParaRPr lang="zh-CN" altLang="en-US"/>
            </a:p>
          </p:txBody>
        </p:sp>
      </p:grpSp>
      <p:pic>
        <p:nvPicPr>
          <p:cNvPr id="607" name="image 607"/>
          <p:cNvPicPr>
            <a:picLocks noChangeAspect="1"/>
          </p:cNvPicPr>
          <p:nvPr/>
        </p:nvPicPr>
        <p:blipFill>
          <a:blip r:embed="rId607">
                </a:blip>
          <a:srcRect/>
          <a:stretch>
            <a:fillRect/>
          </a:stretch>
        </p:blipFill>
        <p:spPr>
          <a:xfrm rot="0" flipV="0" flipH="0">
            <a:off x="12607346" y="1130300"/>
            <a:ext cx="76200" cy="11582400"/>
          </a:xfrm>
          <a:prstGeom prst="rect">
            <a:avLst/>
          </a:prstGeom>
        </p:spPr>
      </p:pic>
      <p:pic>
        <p:nvPicPr>
          <p:cNvPr id="608" name="image 608"/>
          <p:cNvPicPr>
            <a:picLocks noChangeAspect="1"/>
          </p:cNvPicPr>
          <p:nvPr/>
        </p:nvPicPr>
        <p:blipFill>
          <a:blip r:embed="rId608">
                </a:blip>
          <a:srcRect/>
          <a:stretch>
            <a:fillRect/>
          </a:stretch>
        </p:blipFill>
        <p:spPr>
          <a:xfrm rot="0" flipV="0" flipH="0">
            <a:off x="1074801" y="1382453"/>
            <a:ext cx="10457744" cy="7470975"/>
          </a:xfrm>
          <a:prstGeom prst="rect">
            <a:avLst/>
          </a:prstGeom>
        </p:spPr>
      </p:pic>
      <p:grpSp>
        <p:nvGrpSpPr>
          <p:cNvPr id="609" name="组合 609"/>
          <p:cNvGrpSpPr/>
          <p:nvPr/>
        </p:nvGrpSpPr>
        <p:grpSpPr>
          <a:xfrm>
            <a:off x="14327961" y="4160587"/>
            <a:ext cx="7944773" cy="7924597"/>
            <a:chOff x="14327961" y="4160587"/>
            <a:chExt cx="7944773" cy="7924597"/>
          </a:xfrm>
        </p:grpSpPr>
        <p:pic>
          <p:nvPicPr>
            <p:cNvPr id="6010" name="image 6010"/>
            <p:cNvPicPr>
              <a:picLocks noChangeAspect="1"/>
            </p:cNvPicPr>
            <p:nvPr/>
          </p:nvPicPr>
          <p:blipFill>
            <a:blip r:embed="rId6010">
                </a:blip>
            <a:srcRect/>
            <a:stretch>
              <a:fillRect/>
            </a:stretch>
          </p:blipFill>
          <p:spPr>
            <a:xfrm rot="0" flipV="0" flipH="0">
              <a:off x="14327961" y="4160587"/>
              <a:ext cx="7944773" cy="7924597"/>
            </a:xfrm>
            <a:prstGeom prst="rect">
              <a:avLst/>
            </a:prstGeom>
          </p:spPr>
        </p:pic>
        <p:pic>
          <p:nvPicPr>
            <p:cNvPr id="6011" name="image 6011"/>
            <p:cNvPicPr>
              <a:picLocks noChangeAspect="1"/>
            </p:cNvPicPr>
            <p:nvPr/>
          </p:nvPicPr>
          <p:blipFill>
            <a:blip r:embed="rId6011">
                </a:blip>
            <a:srcRect/>
            <a:stretch>
              <a:fillRect/>
            </a:stretch>
          </p:blipFill>
          <p:spPr>
            <a:xfrm rot="0" flipV="0" flipH="0">
              <a:off x="14482277" y="4314505"/>
              <a:ext cx="7636142" cy="7616761"/>
            </a:xfrm>
            <a:prstGeom prst="rect">
              <a:avLst/>
            </a:prstGeom>
          </p:spPr>
        </p:pic>
        <p:pic>
          <p:nvPicPr>
            <p:cNvPr id="6012" name="image 6012"/>
            <p:cNvPicPr>
              <a:picLocks noChangeAspect="1"/>
            </p:cNvPicPr>
            <p:nvPr/>
          </p:nvPicPr>
          <p:blipFill>
            <a:blip r:embed="rId6012">
              <a:alphaModFix amt="39941"/>
            </a:blip>
            <a:srcRect/>
            <a:stretch>
              <a:fillRect/>
            </a:stretch>
          </p:blipFill>
          <p:spPr>
            <a:xfrm rot="0" flipV="0" flipH="0">
              <a:off x="14482271" y="4314505"/>
              <a:ext cx="7636154" cy="7616761"/>
            </a:xfrm>
            <a:prstGeom prst="rect">
              <a:avLst/>
            </a:prstGeom>
          </p:spPr>
        </p:pic>
      </p:grpSp>
      <p:grpSp>
        <p:nvGrpSpPr>
          <p:cNvPr id="6013" name="组合 6013"/>
          <p:cNvGrpSpPr/>
          <p:nvPr/>
        </p:nvGrpSpPr>
        <p:grpSpPr>
          <a:xfrm>
            <a:off x="1757073" y="9749532"/>
            <a:ext cx="9093200" cy="2829678"/>
            <a:chOff x="1757073" y="9749532"/>
            <a:chExt cx="9093200" cy="2829678"/>
          </a:xfrm>
        </p:grpSpPr>
        <p:pic>
          <p:nvPicPr>
            <p:cNvPr id="6014" name="image 6014"/>
            <p:cNvPicPr>
              <a:picLocks noChangeAspect="1"/>
            </p:cNvPicPr>
            <p:nvPr/>
          </p:nvPicPr>
          <p:blipFill>
            <a:blip r:embed="rId6014">
                </a:blip>
            <a:srcRect/>
            <a:stretch>
              <a:fillRect/>
            </a:stretch>
          </p:blipFill>
          <p:spPr>
            <a:xfrm rot="0" flipV="0" flipH="0">
              <a:off x="1757073" y="9834752"/>
              <a:ext cx="292100" cy="292100"/>
            </a:xfrm>
            <a:prstGeom prst="rect">
              <a:avLst/>
            </a:prstGeom>
          </p:spPr>
        </p:pic>
        <p:sp>
          <p:nvSpPr>
            <p:cNvPr id="6015" name="Object 6015"/>
            <p:cNvSpPr txBox="1"/>
            <p:nvPr/>
          </p:nvSpPr>
          <p:spPr>
            <a:xfrm>
              <a:off x="2154280" y="9673332"/>
              <a:ext cx="18542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数据结果</a:t>
              </a:r>
              <a:endParaRPr lang="zh-CN" altLang="en-US"/>
            </a:p>
          </p:txBody>
        </p:sp>
        <p:sp>
          <p:nvSpPr>
            <p:cNvPr id="6016" name="Object 6016"/>
            <p:cNvSpPr txBox="1"/>
            <p:nvPr/>
          </p:nvSpPr>
          <p:spPr>
            <a:xfrm>
              <a:off x="3825189" y="9674922"/>
              <a:ext cx="4653298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1" dirty="0" smtClean="0" lang="zh-CN">
                  <a:solidFill>
                    <a:srgbClr val="142192"/>
                  </a:solidFill>
                  <a:latin typeface="OPPOSans-H"/>
                  <a:ea typeface="OPPOSans-H"/>
                </a:rPr>
                <a:t>Data structure</a:t>
              </a:r>
              <a:endParaRPr lang="zh-CN" altLang="en-US"/>
            </a:p>
          </p:txBody>
        </p:sp>
        <p:pic>
          <p:nvPicPr>
            <p:cNvPr id="6017" name="image 6017"/>
            <p:cNvPicPr>
              <a:picLocks noChangeAspect="1"/>
            </p:cNvPicPr>
            <p:nvPr/>
          </p:nvPicPr>
          <p:blipFill>
            <a:blip r:embed="rId6017">
                </a:blip>
            <a:srcRect/>
            <a:stretch>
              <a:fillRect/>
            </a:stretch>
          </p:blipFill>
          <p:spPr>
            <a:xfrm rot="0" flipV="0" flipH="0">
              <a:off x="1757073" y="10406252"/>
              <a:ext cx="9093200" cy="50800"/>
            </a:xfrm>
            <a:prstGeom prst="rect">
              <a:avLst/>
            </a:prstGeom>
          </p:spPr>
        </p:pic>
        <p:sp>
          <p:nvSpPr>
            <p:cNvPr id="6018" name="Object 6018"/>
            <p:cNvSpPr txBox="1"/>
            <p:nvPr/>
          </p:nvSpPr>
          <p:spPr>
            <a:xfrm>
              <a:off x="2391279" y="10674210"/>
              <a:ext cx="8204200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1666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视频B的播放量较高，内容属于生活娱乐型，后续可以增加相应类型的视频生产。</a:t>
              </a:r>
              <a:endParaRPr lang="zh-CN" altLang="en-US" sz="2500"/>
            </a:p>
            <a:p>
              <a:pPr algn="l">
                <a:lnSpc>
                  <a:spcPct val="121666"/>
                </a:lnSpc>
              </a:pPr>
              <a:r>
                <a:rPr sz="2500" i="0" b="0" dirty="0" smtClean="0" lang="zh-CN">
                  <a:solidFill>
                    <a:srgbClr val="142192"/>
                  </a:solidFill>
                  <a:latin typeface="OPPOSans-R"/>
                  <a:ea typeface="OPPOSans-R"/>
                </a:rPr>
                <a:t>视频A的播放量较低，内容较为严肃，在后续可以改变风格，将严肃的内容以粉丝所喜欢的方式进行设计拍摄。</a:t>
              </a:r>
              <a:endParaRPr lang="zh-CN" altLang="en-US"/>
            </a:p>
          </p:txBody>
        </p:sp>
        <p:pic>
          <p:nvPicPr>
            <p:cNvPr id="6019" name="image 6019"/>
            <p:cNvPicPr>
              <a:picLocks noChangeAspect="1"/>
            </p:cNvPicPr>
            <p:nvPr/>
          </p:nvPicPr>
          <p:blipFill>
            <a:blip r:embed="rId6019">
                </a:blip>
            <a:srcRect/>
            <a:stretch>
              <a:fillRect/>
            </a:stretch>
          </p:blipFill>
          <p:spPr>
            <a:xfrm rot="0" flipV="0" flipH="0">
              <a:off x="2243180" y="10855956"/>
              <a:ext cx="135758" cy="1357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266700" y="317500"/>
            <a:ext cx="23850600" cy="130810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520700" y="584200"/>
            <a:ext cx="23342600" cy="12547600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13220700" y="9461500"/>
            <a:ext cx="6375400" cy="76200"/>
          </a:xfrm>
          <a:prstGeom prst="rect">
            <a:avLst/>
          </a:prstGeom>
        </p:spPr>
      </p:pic>
      <p:sp>
        <p:nvSpPr>
          <p:cNvPr id="704" name="Object 704"/>
          <p:cNvSpPr txBox="1"/>
          <p:nvPr/>
        </p:nvSpPr>
        <p:spPr>
          <a:xfrm>
            <a:off x="6977815" y="5575300"/>
            <a:ext cx="10428368" cy="172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1380" i="0" b="0" dirty="0" smtClean="0" lang="zh-CN">
                <a:solidFill>
                  <a:srgbClr val="142193"/>
                </a:solidFill>
                <a:latin typeface="OPPOSans-B"/>
                <a:ea typeface="OPPOSans-B"/>
              </a:rPr>
              <a:t>感谢您的观看</a:t>
            </a:r>
            <a:endParaRPr lang="zh-CN" altLang="en-US"/>
          </a:p>
        </p:txBody>
      </p:sp>
      <p:sp>
        <p:nvSpPr>
          <p:cNvPr id="705" name="Object 705"/>
          <p:cNvSpPr txBox="1"/>
          <p:nvPr/>
        </p:nvSpPr>
        <p:spPr>
          <a:xfrm>
            <a:off x="7749641" y="7315200"/>
            <a:ext cx="8884716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590" i="0" b="0" dirty="0" smtClean="0" lang="zh-CN">
                <a:solidFill>
                  <a:srgbClr val="142193"/>
                </a:solidFill>
                <a:latin typeface="OPPOSans-B"/>
                <a:ea typeface="OPPOSans-B"/>
              </a:rPr>
              <a:t>Thanks for watching</a:t>
            </a:r>
            <a:endParaRPr lang="zh-CN" altLang="en-US"/>
          </a:p>
        </p:txBody>
      </p:sp>
      <p:pic>
        <p:nvPicPr>
          <p:cNvPr id="706" name="image 706"/>
          <p:cNvPicPr>
            <a:picLocks noChangeAspect="1"/>
          </p:cNvPicPr>
          <p:nvPr/>
        </p:nvPicPr>
        <p:blipFill>
          <a:blip r:embed="rId706">
                </a:blip>
          <a:srcRect/>
          <a:stretch>
            <a:fillRect/>
          </a:stretch>
        </p:blipFill>
        <p:spPr>
          <a:xfrm rot="0" flipV="0" flipH="0">
            <a:off x="19367500" y="9372600"/>
            <a:ext cx="241300" cy="241300"/>
          </a:xfrm>
          <a:prstGeom prst="rect">
            <a:avLst/>
          </a:prstGeom>
        </p:spPr>
      </p:pic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4775200" y="4178300"/>
            <a:ext cx="6388100" cy="76200"/>
          </a:xfrm>
          <a:prstGeom prst="rect">
            <a:avLst/>
          </a:prstGeom>
        </p:spPr>
      </p:pic>
      <p:pic>
        <p:nvPicPr>
          <p:cNvPr id="708" name="image 708"/>
          <p:cNvPicPr>
            <a:picLocks noChangeAspect="1"/>
          </p:cNvPicPr>
          <p:nvPr/>
        </p:nvPicPr>
        <p:blipFill>
          <a:blip r:embed="rId708">
                </a:blip>
          <a:srcRect/>
          <a:stretch>
            <a:fillRect/>
          </a:stretch>
        </p:blipFill>
        <p:spPr>
          <a:xfrm rot="0" flipV="0" flipH="0">
            <a:off x="4775200" y="4089400"/>
            <a:ext cx="241300" cy="241300"/>
          </a:xfrm>
          <a:prstGeom prst="rect">
            <a:avLst/>
          </a:prstGeom>
        </p:spPr>
      </p:pic>
      <p:pic>
        <p:nvPicPr>
          <p:cNvPr id="709" name="image 709"/>
          <p:cNvPicPr>
            <a:picLocks noChangeAspect="1"/>
          </p:cNvPicPr>
          <p:nvPr/>
        </p:nvPicPr>
        <p:blipFill>
          <a:blip r:embed="rId709">
                </a:blip>
          <a:srcRect/>
          <a:stretch>
            <a:fillRect/>
          </a:stretch>
        </p:blipFill>
        <p:spPr>
          <a:xfrm rot="0" flipV="0" flipH="0">
            <a:off x="4762500" y="4711700"/>
            <a:ext cx="14871700" cy="426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2020-12-02T14:38:18.203Z</dcterms:created>
  <dcterms:modified xsi:type="dcterms:W3CDTF">2020-12-02T14:38:18.203Z</dcterms:modified>
</cp:coreProperties>
</file>